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5644A66-13D7-4B0B-BA54-74CFD6747E9C}">
  <a:tblStyle styleId="{F5644A66-13D7-4B0B-BA54-74CFD6747E9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5.xml"/><Relationship Id="rId22" Type="http://schemas.openxmlformats.org/officeDocument/2006/relationships/font" Target="fonts/Lato-boldItalic.fntdata"/><Relationship Id="rId10" Type="http://schemas.openxmlformats.org/officeDocument/2006/relationships/slide" Target="slides/slide4.xml"/><Relationship Id="rId21" Type="http://schemas.openxmlformats.org/officeDocument/2006/relationships/font" Target="fonts/La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aleway-regular.fntdata"/><Relationship Id="rId14" Type="http://schemas.openxmlformats.org/officeDocument/2006/relationships/slide" Target="slides/slide8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Lato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575" y="1333575"/>
            <a:ext cx="72684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Diabetes Prediction Using Machine Learning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A Data-Driven Approach for Proactive Healthcare</a:t>
            </a:r>
            <a:endParaRPr b="1" sz="1400"/>
          </a:p>
        </p:txBody>
      </p:sp>
      <p:sp>
        <p:nvSpPr>
          <p:cNvPr id="178" name="Google Shape;178;p18"/>
          <p:cNvSpPr txBox="1"/>
          <p:nvPr/>
        </p:nvSpPr>
        <p:spPr>
          <a:xfrm>
            <a:off x="6135125" y="4114800"/>
            <a:ext cx="2946900" cy="9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Presented by: Olatunde Emmanuel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Client: Stark Health Clinic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Date: 19th June 2025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Background (Situation)</a:t>
            </a:r>
            <a:endParaRPr/>
          </a:p>
        </p:txBody>
      </p:sp>
      <p:sp>
        <p:nvSpPr>
          <p:cNvPr id="184" name="Google Shape;184;p19"/>
          <p:cNvSpPr txBox="1"/>
          <p:nvPr>
            <p:ph idx="1" type="body"/>
          </p:nvPr>
        </p:nvSpPr>
        <p:spPr>
          <a:xfrm>
            <a:off x="1295250" y="1949125"/>
            <a:ext cx="7122900" cy="20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</a:rPr>
              <a:t>Problem Context:</a:t>
            </a:r>
            <a:endParaRPr b="1"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b="1" lang="en-GB" sz="1400">
                <a:solidFill>
                  <a:srgbClr val="000000"/>
                </a:solidFill>
              </a:rPr>
              <a:t>Diabetes presents serious health risks and cost implications.</a:t>
            </a:r>
            <a:br>
              <a:rPr b="1" lang="en-GB" sz="1400">
                <a:solidFill>
                  <a:srgbClr val="000000"/>
                </a:solidFill>
              </a:rPr>
            </a:br>
            <a:endParaRPr b="1"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b="1" lang="en-GB" sz="1400">
                <a:solidFill>
                  <a:srgbClr val="000000"/>
                </a:solidFill>
              </a:rPr>
              <a:t>Stark Health lacks precision in early diabetes detection.</a:t>
            </a:r>
            <a:br>
              <a:rPr b="1" lang="en-GB" sz="1400">
                <a:solidFill>
                  <a:srgbClr val="000000"/>
                </a:solidFill>
              </a:rPr>
            </a:br>
            <a:endParaRPr b="1"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</a:rPr>
              <a:t>Project Goal:</a:t>
            </a:r>
            <a:endParaRPr b="1"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b="1" lang="en-GB" sz="1400">
                <a:solidFill>
                  <a:srgbClr val="000000"/>
                </a:solidFill>
              </a:rPr>
              <a:t>Use patient data and machine learning to predict diabetes onset.</a:t>
            </a:r>
            <a:endParaRPr b="1"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 sz="1400"/>
          </a:p>
        </p:txBody>
      </p:sp>
      <p:pic>
        <p:nvPicPr>
          <p:cNvPr descr="shutterstock_429987889_edited.jpg" id="185" name="Google Shape;185;p19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4485500"/>
            <a:ext cx="9144000" cy="677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Overview (Task)</a:t>
            </a: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2" name="Google Shape;192;p20"/>
          <p:cNvSpPr txBox="1"/>
          <p:nvPr>
            <p:ph idx="1" type="body"/>
          </p:nvPr>
        </p:nvSpPr>
        <p:spPr>
          <a:xfrm>
            <a:off x="1847700" y="1770100"/>
            <a:ext cx="2832900" cy="11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</a:rPr>
              <a:t>Dataset Info:</a:t>
            </a:r>
            <a:endParaRPr b="1"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-GB" sz="1400">
                <a:solidFill>
                  <a:srgbClr val="000000"/>
                </a:solidFill>
              </a:rPr>
              <a:t>Rows:</a:t>
            </a:r>
            <a:r>
              <a:rPr lang="en-GB" sz="1400">
                <a:solidFill>
                  <a:srgbClr val="000000"/>
                </a:solidFill>
              </a:rPr>
              <a:t> 100,000 | Columns: 9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-GB" sz="1400">
                <a:solidFill>
                  <a:srgbClr val="000000"/>
                </a:solidFill>
              </a:rPr>
              <a:t>Target Variable: </a:t>
            </a:r>
            <a:r>
              <a:rPr lang="en-GB" sz="1400">
                <a:solidFill>
                  <a:srgbClr val="188038"/>
                </a:solidFill>
              </a:rPr>
              <a:t>diabetes</a:t>
            </a:r>
            <a:endParaRPr sz="14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93" name="Google Shape;193;p20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4" name="Google Shape;194;p20"/>
          <p:cNvSpPr txBox="1"/>
          <p:nvPr>
            <p:ph idx="1" type="body"/>
          </p:nvPr>
        </p:nvSpPr>
        <p:spPr>
          <a:xfrm>
            <a:off x="1847700" y="3067575"/>
            <a:ext cx="2832900" cy="12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</a:rPr>
              <a:t>Initial Issues Identified:</a:t>
            </a:r>
            <a:endParaRPr b="1"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rgbClr val="000000"/>
                </a:solidFill>
              </a:rPr>
              <a:t>Class imbalance (8.8% diabetic)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rgbClr val="000000"/>
                </a:solidFill>
              </a:rPr>
              <a:t>Duplicates (3,854 removed)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</a:rPr>
              <a:t>Categorical noise in </a:t>
            </a:r>
            <a:r>
              <a:rPr lang="en-GB" sz="1400">
                <a:solidFill>
                  <a:srgbClr val="188038"/>
                </a:solidFill>
              </a:rPr>
              <a:t>gender</a:t>
            </a:r>
            <a:r>
              <a:rPr lang="en-GB" sz="1400">
                <a:solidFill>
                  <a:srgbClr val="000000"/>
                </a:solidFill>
              </a:rPr>
              <a:t>, </a:t>
            </a:r>
            <a:r>
              <a:rPr lang="en-GB" sz="1400">
                <a:solidFill>
                  <a:srgbClr val="188038"/>
                </a:solidFill>
              </a:rPr>
              <a:t>smoking_history</a:t>
            </a:r>
            <a:endParaRPr sz="1400">
              <a:solidFill>
                <a:srgbClr val="18803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 sz="1400"/>
          </a:p>
        </p:txBody>
      </p:sp>
      <p:sp>
        <p:nvSpPr>
          <p:cNvPr id="195" name="Google Shape;195;p20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6" name="Google Shape;196;p20"/>
          <p:cNvSpPr txBox="1"/>
          <p:nvPr>
            <p:ph idx="1" type="body"/>
          </p:nvPr>
        </p:nvSpPr>
        <p:spPr>
          <a:xfrm>
            <a:off x="5480487" y="17701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</a:rPr>
              <a:t>Features:</a:t>
            </a:r>
            <a:endParaRPr b="1"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b="1" lang="en-GB" sz="1400">
                <a:solidFill>
                  <a:srgbClr val="000000"/>
                </a:solidFill>
              </a:rPr>
              <a:t>Demographic: </a:t>
            </a:r>
            <a:r>
              <a:rPr lang="en-GB" sz="1400">
                <a:solidFill>
                  <a:srgbClr val="000000"/>
                </a:solidFill>
              </a:rPr>
              <a:t>Gender, Age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b="1" lang="en-GB" sz="1400">
                <a:solidFill>
                  <a:srgbClr val="000000"/>
                </a:solidFill>
              </a:rPr>
              <a:t>Medical History: </a:t>
            </a:r>
            <a:r>
              <a:rPr lang="en-GB" sz="1400">
                <a:solidFill>
                  <a:srgbClr val="000000"/>
                </a:solidFill>
              </a:rPr>
              <a:t>Hypertension, Heart Disease, Smoking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●"/>
            </a:pPr>
            <a:r>
              <a:rPr b="1" lang="en-GB" sz="1400">
                <a:solidFill>
                  <a:srgbClr val="000000"/>
                </a:solidFill>
              </a:rPr>
              <a:t>Biometrics: </a:t>
            </a:r>
            <a:r>
              <a:rPr lang="en-GB" sz="1400">
                <a:solidFill>
                  <a:srgbClr val="000000"/>
                </a:solidFill>
              </a:rPr>
              <a:t>BMI, HbA1c, Blood Glucose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type="title"/>
          </p:nvPr>
        </p:nvSpPr>
        <p:spPr>
          <a:xfrm>
            <a:off x="608975" y="50690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 EDA Insights (Action)</a:t>
            </a:r>
            <a:endParaRPr sz="2600"/>
          </a:p>
        </p:txBody>
      </p:sp>
      <p:sp>
        <p:nvSpPr>
          <p:cNvPr id="202" name="Google Shape;202;p21"/>
          <p:cNvSpPr txBox="1"/>
          <p:nvPr>
            <p:ph idx="4294967295" type="body"/>
          </p:nvPr>
        </p:nvSpPr>
        <p:spPr>
          <a:xfrm>
            <a:off x="562650" y="1056525"/>
            <a:ext cx="4599300" cy="25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2"/>
                </a:solidFill>
              </a:rPr>
              <a:t>Univariate Analysis Highlights:</a:t>
            </a:r>
            <a:endParaRPr b="1" sz="1400"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chemeClr val="lt2"/>
                </a:solidFill>
              </a:rPr>
              <a:t>Most patients: Female, non-smokers, non-hypertensive</a:t>
            </a:r>
            <a:endParaRPr sz="1400"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chemeClr val="lt2"/>
                </a:solidFill>
              </a:rPr>
              <a:t>Age and BMI distributions are right-skewed</a:t>
            </a:r>
            <a:endParaRPr sz="1400"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</a:pPr>
            <a:r>
              <a:rPr lang="en-GB" sz="1400">
                <a:solidFill>
                  <a:schemeClr val="lt2"/>
                </a:solidFill>
              </a:rPr>
              <a:t>Outliers observed in BMI and glucose levels</a:t>
            </a:r>
            <a:br>
              <a:rPr lang="en-GB" sz="1400">
                <a:solidFill>
                  <a:schemeClr val="lt2"/>
                </a:solidFill>
              </a:rPr>
            </a:br>
            <a:endParaRPr sz="14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2"/>
                </a:solidFill>
              </a:rPr>
              <a:t>Bivariate Insights:</a:t>
            </a:r>
            <a:endParaRPr b="1" sz="1400"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</a:pPr>
            <a:r>
              <a:rPr b="1" lang="en-GB" sz="1400">
                <a:solidFill>
                  <a:schemeClr val="lt2"/>
                </a:solidFill>
              </a:rPr>
              <a:t>Diabetes more common among:</a:t>
            </a:r>
            <a:br>
              <a:rPr lang="en-GB" sz="1400">
                <a:solidFill>
                  <a:schemeClr val="lt2"/>
                </a:solidFill>
              </a:rPr>
            </a:br>
            <a:endParaRPr sz="1400">
              <a:solidFill>
                <a:schemeClr val="lt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</a:pPr>
            <a:r>
              <a:rPr lang="en-GB" sz="1400">
                <a:solidFill>
                  <a:schemeClr val="lt2"/>
                </a:solidFill>
              </a:rPr>
              <a:t>Hypertensive &amp; heart disease patients</a:t>
            </a:r>
            <a:endParaRPr sz="1400">
              <a:solidFill>
                <a:schemeClr val="lt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</a:pPr>
            <a:r>
              <a:rPr lang="en-GB" sz="1400">
                <a:solidFill>
                  <a:schemeClr val="lt2"/>
                </a:solidFill>
              </a:rPr>
              <a:t>Current/former smokers</a:t>
            </a:r>
            <a:endParaRPr sz="1400">
              <a:solidFill>
                <a:schemeClr val="lt2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</a:pPr>
            <a:r>
              <a:rPr lang="en-GB" sz="1400">
                <a:solidFill>
                  <a:schemeClr val="lt2"/>
                </a:solidFill>
              </a:rPr>
              <a:t>Patients with high HbA1c &amp; blood glucose</a:t>
            </a:r>
            <a:endParaRPr sz="14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lt2"/>
              </a:solidFill>
            </a:endParaRPr>
          </a:p>
        </p:txBody>
      </p:sp>
      <p:pic>
        <p:nvPicPr>
          <p:cNvPr id="203" name="Google Shape;203;p21" title="bmi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140" y="506900"/>
            <a:ext cx="3344711" cy="206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1" title="plo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3400" y="2735725"/>
            <a:ext cx="2930206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>
            <p:ph type="title"/>
          </p:nvPr>
        </p:nvSpPr>
        <p:spPr>
          <a:xfrm>
            <a:off x="721225" y="428875"/>
            <a:ext cx="6627900" cy="6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Engineering &amp; Modeling (Action)</a:t>
            </a:r>
            <a:endParaRPr b="0"/>
          </a:p>
        </p:txBody>
      </p:sp>
      <p:sp>
        <p:nvSpPr>
          <p:cNvPr id="210" name="Google Shape;210;p22"/>
          <p:cNvSpPr txBox="1"/>
          <p:nvPr>
            <p:ph idx="1" type="body"/>
          </p:nvPr>
        </p:nvSpPr>
        <p:spPr>
          <a:xfrm>
            <a:off x="662575" y="1065775"/>
            <a:ext cx="4010700" cy="28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Engineering Steps: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Chi-square &amp; correlation tests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Label encoding, standard scaling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Applied class weighting to handle imbalance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Models Trained (Baseline + Tuned):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Logistic Regression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Decision Tree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Random Forest ✅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KNN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Tuning Method: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RandomizedSearchCV (cross-validated)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11" name="Google Shape;211;p22" title="correla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4675" y="2248300"/>
            <a:ext cx="2539674" cy="27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2" title="chi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0175" y="974765"/>
            <a:ext cx="2322475" cy="2520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 txBox="1"/>
          <p:nvPr>
            <p:ph type="title"/>
          </p:nvPr>
        </p:nvSpPr>
        <p:spPr>
          <a:xfrm>
            <a:off x="474550" y="1318650"/>
            <a:ext cx="43116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Evaluation (Result)</a:t>
            </a:r>
            <a:endParaRPr b="0"/>
          </a:p>
        </p:txBody>
      </p:sp>
      <p:sp>
        <p:nvSpPr>
          <p:cNvPr id="218" name="Google Shape;218;p23"/>
          <p:cNvSpPr txBox="1"/>
          <p:nvPr>
            <p:ph idx="1" type="body"/>
          </p:nvPr>
        </p:nvSpPr>
        <p:spPr>
          <a:xfrm>
            <a:off x="4922825" y="4097425"/>
            <a:ext cx="3893400" cy="8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Best Model: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Random Forest — strong AUC and recall, well-suited for healthcare prediction tasks.</a:t>
            </a:r>
            <a:endParaRPr sz="1400"/>
          </a:p>
        </p:txBody>
      </p:sp>
      <p:graphicFrame>
        <p:nvGraphicFramePr>
          <p:cNvPr id="219" name="Google Shape;219;p23"/>
          <p:cNvGraphicFramePr/>
          <p:nvPr/>
        </p:nvGraphicFramePr>
        <p:xfrm>
          <a:off x="4922825" y="1324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{F5644A66-13D7-4B0B-BA54-74CFD6747E9C}</a:tableStyleId>
              </a:tblPr>
              <a:tblGrid>
                <a:gridCol w="874175"/>
                <a:gridCol w="812550"/>
                <a:gridCol w="771075"/>
                <a:gridCol w="976800"/>
                <a:gridCol w="620925"/>
              </a:tblGrid>
              <a:tr h="485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Model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Accuracy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ROC-AUC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Recall (Diabetes)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FN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452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Logistic Reg.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88</a:t>
                      </a:r>
                      <a:r>
                        <a:rPr lang="en-GB" sz="1100"/>
                        <a:t>.5%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0.96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88</a:t>
                      </a:r>
                      <a:r>
                        <a:rPr lang="en-GB" sz="1100"/>
                        <a:t>%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286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452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Decision Tree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95.1%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0.853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73</a:t>
                      </a:r>
                      <a:r>
                        <a:rPr lang="en-GB" sz="1100"/>
                        <a:t>%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655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452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Random Forest</a:t>
                      </a:r>
                      <a:r>
                        <a:rPr lang="en-GB" sz="1100"/>
                        <a:t> 🏆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93.9%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0.975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84</a:t>
                      </a:r>
                      <a:r>
                        <a:rPr b="1" lang="en-GB" sz="1100"/>
                        <a:t>%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388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305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KNN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96.1</a:t>
                      </a:r>
                      <a:r>
                        <a:rPr lang="en-GB" sz="1100"/>
                        <a:t>%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0.931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61%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963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20" name="Google Shape;220;p23" title="best_mode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00" y="1926725"/>
            <a:ext cx="2347725" cy="189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3" title="best_model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5100" y="2991600"/>
            <a:ext cx="2347724" cy="207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4"/>
          <p:cNvSpPr txBox="1"/>
          <p:nvPr>
            <p:ph type="title"/>
          </p:nvPr>
        </p:nvSpPr>
        <p:spPr>
          <a:xfrm>
            <a:off x="730000" y="1318650"/>
            <a:ext cx="53466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Business Impact &amp; Metric Focus</a:t>
            </a:r>
            <a:endParaRPr/>
          </a:p>
        </p:txBody>
      </p:sp>
      <p:sp>
        <p:nvSpPr>
          <p:cNvPr id="227" name="Google Shape;227;p24"/>
          <p:cNvSpPr txBox="1"/>
          <p:nvPr>
            <p:ph idx="1" type="body"/>
          </p:nvPr>
        </p:nvSpPr>
        <p:spPr>
          <a:xfrm>
            <a:off x="1012575" y="1927225"/>
            <a:ext cx="4798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Why Recall Matters: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healthcare,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false negatives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are critical.</a:t>
            </a:r>
            <a:b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Missing a diabetic patient can delay treatment and worsen outcomes.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Business Value:</a:t>
            </a:r>
            <a:b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Proactive patient care</a:t>
            </a:r>
            <a:b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Better resource planning</a:t>
            </a:r>
            <a:b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Reduced long-term costs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